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91F303-C98E-4D74-B8BB-810228B09534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FD7AE7F-1B4E-4E9C-9EF1-460819E5D9A0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4089033-0A78-4028-B50E-6779C5228C59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F15E3CA-F56D-4EBA-AC56-33D69570197F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38B7A82-CA8C-41A0-AD04-D96ADE4BCCA2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738FB92-2D0D-4F61-B9FB-8E905198FCCD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A24FC37-A5EC-4C4B-8639-11504AB84853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2B74F7E-E620-4F7E-99C8-C11EF630DD82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7AE5BCC-2508-4C90-96EC-0E65C8EB694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3A69E40-B3DA-4725-AA3D-69D52E604D0B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B6E3756-0457-4F6B-BACC-70DDC1C9276B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0FEC485-AC67-40D2-9638-E218D7652116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D2ED79D-AEEC-418F-84B8-1262F1B0B71A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6F66F0C-27EF-4F29-B3F2-06CAC828D51E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81861DE-B2AB-41EC-B6CC-7FC4F2BCD6AB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B33570B-9B63-4F0D-A784-AF88B8C8EAFF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3" name="PlaceHolder 6"/>
          <p:cNvSpPr>
            <a:spLocks noGrp="1"/>
          </p:cNvSpPr>
          <p:nvPr>
            <p:ph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4" name="PlaceHolder 7"/>
          <p:cNvSpPr>
            <a:spLocks noGrp="1"/>
          </p:cNvSpPr>
          <p:nvPr>
            <p:ph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D1D367-FB22-4A54-A32A-AB9B00B75BAD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0E2F6D6-CC58-4FB0-84C1-4F6696075A5A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3464F01-F184-4D7A-8076-FAC5E9168DD8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0226425-A0E9-4787-B27B-ADF4FA1F57B3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FAA4840-D754-42A5-B531-E852015AFD89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6796E66-522C-48CC-A58D-2F6C39223E6F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3A6B9B-BE99-4276-B2F1-8864034800DA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3E4B2C2-305B-41C8-8DE5-E365633FA12B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CC25302-A410-41CA-BD63-AB532D609EE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D59C6A2-76BE-4D77-A822-78D810A5B33B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D79727D-5F66-4956-A31C-4879056ADC15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92DF297-5DD3-4B64-9785-081535778ECF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5A50F2C-B0FB-45FC-8E4E-D1A8202777B3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D4EA5D3-5F0A-40D2-B5DF-9931A4EAC93F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90480A7-2979-494F-B114-5E6B62C866F3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7A9C17C-F9ED-4781-90F3-35D53A605588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030EF1-FD56-4F0E-B8E4-0F9DAFC1707F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5ED1697-F9E0-4955-B761-7CF01CCA4565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E05C335-E4D2-496C-9828-AC7E787A0228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4B63178-7CE3-4CEB-BECD-4A960BE56E14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D6127EC-3926-4F0A-8ED8-E589A39FE288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52A4F8B-5E9A-45D7-88CA-E74ACCB9FADF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78FD028-B6D1-4C08-9250-98360BAEE780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CDE8D91-1613-4092-BC23-F314ED1BEAB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E667D34-4612-4055-AEF3-D7F3F0DD584E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8FAC511-0447-4A3D-BFB9-2273DB009C13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D2BFBEF-4F93-42E6-A0A8-DD2E2133D999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BF715BD-FAFE-4186-BA92-CD6677DC596E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2BE861D-866D-43A3-8E21-EE519ED8E26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FB810AB-417E-48C7-A812-9E3111544308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0D40A62-3B2A-498B-BB9E-2186C1896B7C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5B99060-CA89-4AFA-9FD9-B926DACD0521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cxnSp>
          <p:nvCxnSpPr>
            <p:cNvPr id="17" name="Straight Connector 19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ln w="9525" cap="rnd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2" name="Straight Connector 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ln w="9525" cap="rnd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3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textAreaLeft" fmla="*/ 0 w 3007080"/>
                <a:gd name="textAreaRight" fmla="*/ 3007440 w 3007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textAreaLeft" fmla="*/ 0 w 2588040"/>
                <a:gd name="textAreaRight" fmla="*/ 2588400 w 258804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textAreaLeft" fmla="*/ 0 w 2854080"/>
                <a:gd name="textAreaRight" fmla="*/ 2854440 w 2854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textAreaLeft" fmla="*/ 0 w 1289880"/>
                <a:gd name="textAreaRight" fmla="*/ 1290240 w 12898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>
                <a:gd name="textAreaLeft" fmla="*/ 0 w 1249560"/>
                <a:gd name="textAreaRight" fmla="*/ 1249920 w 124956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accent1"/>
                </a:solidFill>
                <a:latin typeface="Trebuchet MS"/>
              </a:rPr>
              <a:t>Образец заголовка</a:t>
            </a: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dt" idx="1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900" b="0" strike="noStrike" spc="-1">
                <a:solidFill>
                  <a:srgbClr val="8B8B8B"/>
                </a:solidFill>
                <a:latin typeface="Trebuchet MS"/>
              </a:rPr>
              <a:t>&lt;дата/время&gt;</a:t>
            </a:r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ftr" idx="2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4" name="PlaceHolder 4"/>
          <p:cNvSpPr>
            <a:spLocks noGrp="1"/>
          </p:cNvSpPr>
          <p:nvPr>
            <p:ph type="sldNum" idx="3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2DBE124-66F1-4019-936E-F9D7F339DC7A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404040"/>
                </a:solidFill>
                <a:latin typeface="Trebuchet M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latin typeface="Trebuchet M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cxnSp>
          <p:nvCxnSpPr>
            <p:cNvPr id="53" name="Straight Connector 19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ln w="9525" cap="rnd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54" name="Straight Connector 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ln w="9525" cap="rnd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55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textAreaLeft" fmla="*/ 0 w 3007080"/>
                <a:gd name="textAreaRight" fmla="*/ 3007440 w 3007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textAreaLeft" fmla="*/ 0 w 2588040"/>
                <a:gd name="textAreaRight" fmla="*/ 2588400 w 258804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8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textAreaLeft" fmla="*/ 0 w 2854080"/>
                <a:gd name="textAreaRight" fmla="*/ 2854440 w 2854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9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textAreaLeft" fmla="*/ 0 w 1289880"/>
                <a:gd name="textAreaRight" fmla="*/ 1290240 w 12898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>
                <a:gd name="textAreaLeft" fmla="*/ 0 w 1249560"/>
                <a:gd name="textAreaRight" fmla="*/ 1249920 w 124956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accent1"/>
                </a:solidFill>
                <a:latin typeface="Trebuchet MS"/>
              </a:rPr>
              <a:t>Образец заголовка</a:t>
            </a: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83560" cy="3880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800" b="0" strike="noStrike" spc="-1">
                <a:solidFill>
                  <a:srgbClr val="404040"/>
                </a:solidFill>
                <a:latin typeface="Trebuchet MS"/>
              </a:rPr>
              <a:t>Образец текста</a:t>
            </a: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b="0" strike="noStrike" spc="-1">
                <a:solidFill>
                  <a:srgbClr val="404040"/>
                </a:solidFill>
                <a:latin typeface="Trebuchet MS"/>
              </a:rPr>
              <a:t>Второй уровень</a:t>
            </a: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400" b="0" strike="noStrike" spc="-1">
                <a:solidFill>
                  <a:srgbClr val="404040"/>
                </a:solidFill>
                <a:latin typeface="Trebuchet MS"/>
              </a:rPr>
              <a:t>Третий уровень</a:t>
            </a: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Четвертый уровень</a:t>
            </a: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Пятый уровень</a:t>
            </a: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90040" y="2160720"/>
            <a:ext cx="4183560" cy="3880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800" b="0" strike="noStrike" spc="-1">
                <a:solidFill>
                  <a:srgbClr val="404040"/>
                </a:solidFill>
                <a:latin typeface="Trebuchet MS"/>
              </a:rPr>
              <a:t>Образец текста</a:t>
            </a: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b="0" strike="noStrike" spc="-1">
                <a:solidFill>
                  <a:srgbClr val="404040"/>
                </a:solidFill>
                <a:latin typeface="Trebuchet MS"/>
              </a:rPr>
              <a:t>Второй уровень</a:t>
            </a: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400" b="0" strike="noStrike" spc="-1">
                <a:solidFill>
                  <a:srgbClr val="404040"/>
                </a:solidFill>
                <a:latin typeface="Trebuchet MS"/>
              </a:rPr>
              <a:t>Третий уровень</a:t>
            </a: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Четвертый уровень</a:t>
            </a: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Пятый уровень</a:t>
            </a:r>
          </a:p>
        </p:txBody>
      </p:sp>
      <p:sp>
        <p:nvSpPr>
          <p:cNvPr id="66" name="PlaceHolder 4"/>
          <p:cNvSpPr>
            <a:spLocks noGrp="1"/>
          </p:cNvSpPr>
          <p:nvPr>
            <p:ph type="dt" idx="4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900" b="0" strike="noStrike" spc="-1">
                <a:solidFill>
                  <a:srgbClr val="8B8B8B"/>
                </a:solidFill>
                <a:latin typeface="Trebuchet MS"/>
              </a:rPr>
              <a:t>&lt;дата/время&gt;</a:t>
            </a:r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ftr" idx="5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68" name="PlaceHolder 6"/>
          <p:cNvSpPr>
            <a:spLocks noGrp="1"/>
          </p:cNvSpPr>
          <p:nvPr>
            <p:ph type="sldNum" idx="6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45B5875-2F4D-4DB9-9988-798020472E96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cxnSp>
          <p:nvCxnSpPr>
            <p:cNvPr id="106" name="Straight Connector 19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ln w="9525" cap="rnd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107" name="Straight Connector 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ln w="9525" cap="rnd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108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textAreaLeft" fmla="*/ 0 w 3007080"/>
                <a:gd name="textAreaRight" fmla="*/ 3007440 w 3007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textAreaLeft" fmla="*/ 0 w 2588040"/>
                <a:gd name="textAreaRight" fmla="*/ 2588400 w 258804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0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1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textAreaLeft" fmla="*/ 0 w 2854080"/>
                <a:gd name="textAreaRight" fmla="*/ 2854440 w 2854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textAreaLeft" fmla="*/ 0 w 1289880"/>
                <a:gd name="textAreaRight" fmla="*/ 1290240 w 12898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3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>
                <a:gd name="textAreaLeft" fmla="*/ 0 w 1249560"/>
                <a:gd name="textAreaRight" fmla="*/ 1249920 w 124956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accent1"/>
                </a:solidFill>
                <a:latin typeface="Trebuchet MS"/>
              </a:rPr>
              <a:t>Образец заголовка</a:t>
            </a: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800" b="0" strike="noStrike" spc="-1">
                <a:solidFill>
                  <a:srgbClr val="404040"/>
                </a:solidFill>
                <a:latin typeface="Trebuchet MS"/>
              </a:rPr>
              <a:t>Образец текста</a:t>
            </a: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b="0" strike="noStrike" spc="-1">
                <a:solidFill>
                  <a:srgbClr val="404040"/>
                </a:solidFill>
                <a:latin typeface="Trebuchet MS"/>
              </a:rPr>
              <a:t>Второй уровень</a:t>
            </a: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400" b="0" strike="noStrike" spc="-1">
                <a:solidFill>
                  <a:srgbClr val="404040"/>
                </a:solidFill>
                <a:latin typeface="Trebuchet MS"/>
              </a:rPr>
              <a:t>Третий уровень</a:t>
            </a: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Четвертый уровень</a:t>
            </a: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Пятый уровень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dt" idx="7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900" b="0" strike="noStrike" spc="-1">
                <a:solidFill>
                  <a:srgbClr val="8B8B8B"/>
                </a:solidFill>
                <a:latin typeface="Trebuchet MS"/>
              </a:rPr>
              <a:t>&lt;дата/время&gt;</a:t>
            </a:r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ftr" idx="8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sldNum" idx="9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C526648-4308-4136-9134-56A5289EB23E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6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cxnSp>
          <p:nvCxnSpPr>
            <p:cNvPr id="158" name="Straight Connector 19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ln w="9525" cap="rnd">
              <a:solidFill>
                <a:srgbClr val="FFFFFF">
                  <a:lumMod val="75000"/>
                </a:srgbClr>
              </a:solidFill>
              <a:round/>
            </a:ln>
          </p:spPr>
        </p:cxnSp>
        <p:cxnSp>
          <p:nvCxnSpPr>
            <p:cNvPr id="159" name="Straight Connector 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ln w="9525" cap="rnd">
              <a:solidFill>
                <a:srgbClr val="FFFFFF">
                  <a:lumMod val="85000"/>
                </a:srgbClr>
              </a:solidFill>
              <a:round/>
            </a:ln>
          </p:spPr>
        </p:cxnSp>
        <p:sp>
          <p:nvSpPr>
            <p:cNvPr id="160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textAreaLeft" fmla="*/ 0 w 3007080"/>
                <a:gd name="textAreaRight" fmla="*/ 3007440 w 3007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1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textAreaLeft" fmla="*/ 0 w 2588040"/>
                <a:gd name="textAreaRight" fmla="*/ 2588400 w 258804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Isosceles Triangle 2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3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textAreaLeft" fmla="*/ 0 w 2854080"/>
                <a:gd name="textAreaRight" fmla="*/ 2854440 w 28540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4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textAreaLeft" fmla="*/ 0 w 1289880"/>
                <a:gd name="textAreaRight" fmla="*/ 1290240 w 128988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5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>
                <a:gd name="textAreaLeft" fmla="*/ 0 w 1249560"/>
                <a:gd name="textAreaRight" fmla="*/ 1249920 w 1249560"/>
                <a:gd name="textAreaTop" fmla="*/ 0 h 6866280"/>
                <a:gd name="textAreaBottom" fmla="*/ 6866640 h 686628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6" name="Isosceles Triangle 2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7" name="Isosceles Triangle 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ru-RU" sz="3600" b="0" strike="noStrike" spc="-1">
                <a:solidFill>
                  <a:schemeClr val="accent1"/>
                </a:solidFill>
                <a:latin typeface="Trebuchet MS"/>
              </a:rPr>
              <a:t>Образец заголовка</a:t>
            </a: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rgbClr val="404040"/>
                </a:solidFill>
                <a:latin typeface="Trebuchet MS"/>
              </a:rPr>
              <a:t>Образец текста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75720" y="2737080"/>
            <a:ext cx="4185360" cy="3303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800" b="0" strike="noStrike" spc="-1">
                <a:solidFill>
                  <a:srgbClr val="404040"/>
                </a:solidFill>
                <a:latin typeface="Trebuchet MS"/>
              </a:rPr>
              <a:t>Образец текста</a:t>
            </a: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b="0" strike="noStrike" spc="-1">
                <a:solidFill>
                  <a:srgbClr val="404040"/>
                </a:solidFill>
                <a:latin typeface="Trebuchet MS"/>
              </a:rPr>
              <a:t>Второй уровень</a:t>
            </a: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400" b="0" strike="noStrike" spc="-1">
                <a:solidFill>
                  <a:srgbClr val="404040"/>
                </a:solidFill>
                <a:latin typeface="Trebuchet MS"/>
              </a:rPr>
              <a:t>Третий уровень</a:t>
            </a: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Четвертый уровень</a:t>
            </a: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Пятый уровень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5088240" y="2161080"/>
            <a:ext cx="4185360" cy="576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rgbClr val="404040"/>
                </a:solidFill>
                <a:latin typeface="Trebuchet MS"/>
              </a:rPr>
              <a:t>Образец текста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body"/>
          </p:nvPr>
        </p:nvSpPr>
        <p:spPr>
          <a:xfrm>
            <a:off x="5088240" y="2737080"/>
            <a:ext cx="4185360" cy="3303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800" b="0" strike="noStrike" spc="-1">
                <a:solidFill>
                  <a:srgbClr val="404040"/>
                </a:solidFill>
                <a:latin typeface="Trebuchet MS"/>
              </a:rPr>
              <a:t>Образец текста</a:t>
            </a: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b="0" strike="noStrike" spc="-1">
                <a:solidFill>
                  <a:srgbClr val="404040"/>
                </a:solidFill>
                <a:latin typeface="Trebuchet MS"/>
              </a:rPr>
              <a:t>Второй уровень</a:t>
            </a: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400" b="0" strike="noStrike" spc="-1">
                <a:solidFill>
                  <a:srgbClr val="404040"/>
                </a:solidFill>
                <a:latin typeface="Trebuchet MS"/>
              </a:rPr>
              <a:t>Третий уровень</a:t>
            </a: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Четвертый уровень</a:t>
            </a: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200" b="0" strike="noStrike" spc="-1">
                <a:solidFill>
                  <a:srgbClr val="404040"/>
                </a:solidFill>
                <a:latin typeface="Trebuchet MS"/>
              </a:rPr>
              <a:t>Пятый уровень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dt" idx="10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900" b="0" strike="noStrike" spc="-1">
                <a:solidFill>
                  <a:srgbClr val="8B8B8B"/>
                </a:solidFill>
                <a:latin typeface="Trebuchet MS"/>
              </a:rPr>
              <a:t>&lt;дата/время&gt;</a:t>
            </a:r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4" name="PlaceHolder 7"/>
          <p:cNvSpPr>
            <a:spLocks noGrp="1"/>
          </p:cNvSpPr>
          <p:nvPr>
            <p:ph type="ftr" idx="11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75" name="PlaceHolder 8"/>
          <p:cNvSpPr>
            <a:spLocks noGrp="1"/>
          </p:cNvSpPr>
          <p:nvPr>
            <p:ph type="sldNum" idx="12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9E90D05-8F3C-48E5-8758-56C4B85D8F57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Рисунок 3"/>
          <p:cNvSpPr/>
          <p:nvPr/>
        </p:nvSpPr>
        <p:spPr>
          <a:xfrm>
            <a:off x="7977960" y="256680"/>
            <a:ext cx="4213800" cy="5850000"/>
          </a:xfrm>
          <a:custGeom>
            <a:avLst/>
            <a:gdLst>
              <a:gd name="textAreaLeft" fmla="*/ 0 w 4213800"/>
              <a:gd name="textAreaRight" fmla="*/ 4214160 w 4213800"/>
              <a:gd name="textAreaTop" fmla="*/ 0 h 5850000"/>
              <a:gd name="textAreaBottom" fmla="*/ 5850360 h 5850000"/>
            </a:gdLst>
            <a:ahLst/>
            <a:cxnLst/>
            <a:rect l="textAreaLeft" t="textAreaTop" r="textAreaRight" b="textAreaBottom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  <a:blipFill rotWithShape="0">
            <a:blip r:embed="rId2" cstate="print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392040" y="256680"/>
            <a:ext cx="7731360" cy="6276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sz="4400" dirty="0"/>
              <a:t/>
            </a:r>
            <a:br>
              <a:rPr sz="4400" dirty="0"/>
            </a:br>
            <a:r>
              <a:rPr sz="6000" dirty="0"/>
              <a:t/>
            </a:r>
            <a:br>
              <a:rPr sz="6000" dirty="0"/>
            </a:br>
            <a:r>
              <a:rPr sz="1800" dirty="0"/>
              <a:t/>
            </a:r>
            <a:br>
              <a:rPr sz="1800" dirty="0"/>
            </a:br>
            <a:r>
              <a:rPr sz="1800" dirty="0"/>
              <a:t/>
            </a:r>
            <a:br>
              <a:rPr sz="1800" dirty="0"/>
            </a:br>
            <a:r>
              <a:rPr lang="ru-RU" sz="6000" b="1" i="1" strike="noStrike" spc="-1" dirty="0">
                <a:solidFill>
                  <a:srgbClr val="1818D2"/>
                </a:solidFill>
                <a:latin typeface="Times New Roman"/>
              </a:rPr>
              <a:t>«</a:t>
            </a:r>
            <a:r>
              <a:rPr lang="ru-RU" sz="4900" b="1" i="1" strike="noStrike" spc="-1" dirty="0">
                <a:solidFill>
                  <a:srgbClr val="1818D2"/>
                </a:solidFill>
                <a:latin typeface="Times New Roman"/>
              </a:rPr>
              <a:t>Правила приема </a:t>
            </a:r>
            <a:r>
              <a:rPr lang="en-US" sz="4900" b="1" i="1" strike="noStrike" spc="-1" dirty="0">
                <a:solidFill>
                  <a:srgbClr val="1818D2"/>
                </a:solidFill>
                <a:latin typeface="Times New Roman"/>
              </a:rPr>
              <a:t>в </a:t>
            </a:r>
            <a:r>
              <a:rPr lang="ru-RU" sz="4900" b="1" i="1" strike="noStrike" spc="-1" dirty="0">
                <a:solidFill>
                  <a:srgbClr val="1818D2"/>
                </a:solidFill>
                <a:latin typeface="Times New Roman"/>
              </a:rPr>
              <a:t>1 класс  </a:t>
            </a:r>
            <a:r>
              <a:rPr sz="4900" dirty="0"/>
              <a:t/>
            </a:r>
            <a:br>
              <a:rPr sz="4900" dirty="0"/>
            </a:br>
            <a:r>
              <a:rPr lang="ru-RU" sz="4900" b="1" i="1" strike="noStrike" spc="-1" dirty="0">
                <a:solidFill>
                  <a:srgbClr val="1818D2"/>
                </a:solidFill>
                <a:latin typeface="Times New Roman"/>
              </a:rPr>
              <a:t>на 2024-2025 учебный год»</a:t>
            </a:r>
            <a:r>
              <a:rPr sz="4900" dirty="0"/>
              <a:t/>
            </a:r>
            <a:br>
              <a:rPr sz="4900" dirty="0"/>
            </a:br>
            <a:endParaRPr lang="ru-RU" sz="4900" b="0" strike="noStrike" spc="-1" dirty="0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1910520" y="185400"/>
            <a:ext cx="7615080" cy="1233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200" b="1" u="sng" strike="noStrike" spc="-1">
                <a:solidFill>
                  <a:srgbClr val="1818D2"/>
                </a:solidFill>
                <a:uFillTx/>
                <a:latin typeface="Times New Roman"/>
              </a:rPr>
              <a:t>Отказ в приёме документов:</a:t>
            </a:r>
            <a:endParaRPr lang="ru-RU" sz="32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397440" y="1077480"/>
            <a:ext cx="9952200" cy="5737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51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1001"/>
              </a:spcBef>
              <a:buNone/>
            </a:pPr>
            <a:endParaRPr lang="ru-RU" sz="96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just">
              <a:lnSpc>
                <a:spcPct val="120000"/>
              </a:lnSpc>
              <a:spcBef>
                <a:spcPts val="1001"/>
              </a:spcBef>
              <a:buNone/>
            </a:pPr>
            <a:endParaRPr lang="ru-RU" sz="9600" b="0" strike="noStrike" spc="-1">
              <a:solidFill>
                <a:srgbClr val="404040"/>
              </a:solidFill>
              <a:latin typeface="Trebuchet MS"/>
            </a:endParaRPr>
          </a:p>
          <a:p>
            <a:pPr marL="368280" indent="-368280" algn="just">
              <a:lnSpc>
                <a:spcPct val="12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9600" b="1" strike="noStrike" spc="-1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7400" b="1" strike="noStrike" spc="-1">
                <a:solidFill>
                  <a:srgbClr val="002060"/>
                </a:solidFill>
                <a:latin typeface="Times New Roman"/>
              </a:rPr>
              <a:t>представлен неполный пакет документов;</a:t>
            </a:r>
            <a:endParaRPr lang="ru-RU" sz="7400" b="0" strike="noStrike" spc="-1">
              <a:solidFill>
                <a:srgbClr val="404040"/>
              </a:solidFill>
              <a:latin typeface="Trebuchet MS"/>
            </a:endParaRPr>
          </a:p>
          <a:p>
            <a:pPr marL="368280" indent="-368280" algn="just">
              <a:lnSpc>
                <a:spcPct val="12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7400" b="1" strike="noStrike" spc="-1">
                <a:solidFill>
                  <a:srgbClr val="002060"/>
                </a:solidFill>
                <a:latin typeface="Times New Roman"/>
              </a:rPr>
              <a:t>  ошибки в документах и др.</a:t>
            </a:r>
            <a:endParaRPr lang="ru-RU" sz="74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buNone/>
            </a:pP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sz="4000"/>
              <a:t/>
            </a:r>
            <a:br>
              <a:rPr sz="4000"/>
            </a:br>
            <a:r>
              <a:rPr sz="4000"/>
              <a:t/>
            </a:r>
            <a:br>
              <a:rPr sz="4000"/>
            </a:b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sz="1800"/>
              <a:t/>
            </a:r>
            <a:br>
              <a:rPr sz="1800"/>
            </a:b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44" name="Рисунок 4"/>
          <p:cNvPicPr/>
          <p:nvPr/>
        </p:nvPicPr>
        <p:blipFill>
          <a:blip r:embed="rId2" cstate="print"/>
          <a:stretch/>
        </p:blipFill>
        <p:spPr>
          <a:xfrm>
            <a:off x="147600" y="0"/>
            <a:ext cx="2409840" cy="2391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787320" y="720000"/>
            <a:ext cx="8212680" cy="1014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chemeClr val="accent1"/>
                </a:solidFill>
                <a:latin typeface="Times New Roman"/>
              </a:rPr>
              <a:t> </a:t>
            </a:r>
            <a:r>
              <a:rPr lang="ru-RU" sz="3600" b="1" u="sng" strike="noStrike" spc="-1">
                <a:solidFill>
                  <a:srgbClr val="1818D2"/>
                </a:solidFill>
                <a:uFillTx/>
                <a:latin typeface="Times New Roman"/>
              </a:rPr>
              <a:t>Сроки издания приказа о зачислении:</a:t>
            </a:r>
            <a:r>
              <a:rPr sz="4800"/>
              <a:t/>
            </a:r>
            <a:br>
              <a:rPr sz="4800"/>
            </a:b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657720" y="1868400"/>
            <a:ext cx="8883720" cy="2994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2400" b="0" strike="noStrike" spc="-1">
                <a:solidFill>
                  <a:srgbClr val="002060"/>
                </a:solidFill>
                <a:latin typeface="Times New Roman"/>
              </a:rPr>
              <a:t>Первый этап (с 01 апреля по 30 июня) - в течение 3 рабочих дней после завершения приема заявлений (с 1 по 3 июля).</a:t>
            </a:r>
            <a:endParaRPr lang="ru-RU" sz="24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2400" b="0" strike="noStrike" spc="-1">
                <a:solidFill>
                  <a:srgbClr val="002060"/>
                </a:solidFill>
                <a:latin typeface="Times New Roman"/>
              </a:rPr>
              <a:t>Второй этап (с 06 июля по 05 сентября) -  в течение 5 рабочих дней</a:t>
            </a:r>
            <a:endParaRPr lang="ru-RU" sz="24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47" name="Рисунок 3"/>
          <p:cNvSpPr/>
          <p:nvPr/>
        </p:nvSpPr>
        <p:spPr>
          <a:xfrm>
            <a:off x="3036960" y="4255200"/>
            <a:ext cx="3416400" cy="2171880"/>
          </a:xfrm>
          <a:custGeom>
            <a:avLst/>
            <a:gdLst>
              <a:gd name="textAreaLeft" fmla="*/ 0 w 3416400"/>
              <a:gd name="textAreaRight" fmla="*/ 3416760 w 3416400"/>
              <a:gd name="textAreaTop" fmla="*/ 0 h 2171880"/>
              <a:gd name="textAreaBottom" fmla="*/ 2172240 h 2171880"/>
            </a:gdLst>
            <a:ahLst/>
            <a:cxnLst/>
            <a:rect l="textAreaLeft" t="textAreaTop" r="textAreaRight" b="textAreaBottom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blipFill rotWithShape="0">
            <a:blip r:embed="rId2" cstate="print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434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600" b="1" u="sng" strike="noStrike" spc="-1">
                <a:solidFill>
                  <a:srgbClr val="1818D2"/>
                </a:solidFill>
                <a:uFillTx/>
                <a:latin typeface="Times New Roman"/>
              </a:rPr>
              <a:t>Отказ в приеме в 1 класс:</a:t>
            </a:r>
            <a:r>
              <a:rPr sz="4800"/>
              <a:t/>
            </a:r>
            <a:br>
              <a:rPr sz="4800"/>
            </a:b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657720" y="1020240"/>
            <a:ext cx="9586080" cy="5433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50" name="Рисунок 4"/>
          <p:cNvPicPr/>
          <p:nvPr/>
        </p:nvPicPr>
        <p:blipFill>
          <a:blip r:embed="rId2" cstate="print"/>
          <a:stretch/>
        </p:blipFill>
        <p:spPr>
          <a:xfrm>
            <a:off x="529920" y="377640"/>
            <a:ext cx="2225520" cy="2239200"/>
          </a:xfrm>
          <a:prstGeom prst="rect">
            <a:avLst/>
          </a:prstGeom>
          <a:ln w="0">
            <a:noFill/>
          </a:ln>
        </p:spPr>
      </p:pic>
      <p:sp>
        <p:nvSpPr>
          <p:cNvPr id="251" name="TextBox 5"/>
          <p:cNvSpPr/>
          <p:nvPr/>
        </p:nvSpPr>
        <p:spPr>
          <a:xfrm>
            <a:off x="1013040" y="2629800"/>
            <a:ext cx="8300880" cy="228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rebuchet MS"/>
              </a:rPr>
              <a:t>В приеме в общеобразовательную организацию может быть отказано только по причине отсутствия в ней свободных мест. 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rebuchet MS"/>
              </a:rPr>
              <a:t>В этом случае родителям (законным представителям) необходимо обратиться в комитет образования администрации города Ставрополя       по адресу: г. Ставрополь, ул. Мира, 285, стр.1. 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rebuchet MS"/>
              </a:rPr>
              <a:t>Телефон для справок: 22-52-09 (доб.2136). 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/>
          </p:nvPr>
        </p:nvSpPr>
        <p:spPr>
          <a:xfrm>
            <a:off x="657720" y="437400"/>
            <a:ext cx="9665280" cy="601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5400" b="1" i="1" u="sng" strike="noStrike" spc="-1">
                <a:solidFill>
                  <a:srgbClr val="FF0000"/>
                </a:solidFill>
                <a:uFillTx/>
                <a:latin typeface="Times New Roman"/>
              </a:rPr>
              <a:t>Спасибо за внимание!</a:t>
            </a:r>
            <a:endParaRPr lang="ru-RU" sz="54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53" name="Рисунок 3"/>
          <p:cNvPicPr/>
          <p:nvPr/>
        </p:nvPicPr>
        <p:blipFill>
          <a:blip r:embed="rId2" cstate="print"/>
          <a:stretch/>
        </p:blipFill>
        <p:spPr>
          <a:xfrm>
            <a:off x="2412000" y="2483640"/>
            <a:ext cx="6347520" cy="3877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532440" y="365040"/>
            <a:ext cx="9962640" cy="827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200" b="1" u="sng" strike="noStrike" spc="-1">
                <a:solidFill>
                  <a:srgbClr val="1818D2"/>
                </a:solidFill>
                <a:uFillTx/>
                <a:latin typeface="Times New Roman"/>
              </a:rPr>
              <a:t>Регламентируется следующими документами:</a:t>
            </a:r>
            <a:endParaRPr lang="ru-RU" sz="32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145800" y="1285560"/>
            <a:ext cx="5393160" cy="4891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500" lnSpcReduction="10000"/>
          </a:bodyPr>
          <a:lstStyle/>
          <a:p>
            <a:pPr marL="318600" indent="-31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</a:rPr>
              <a:t>Федеральный закон от 29.12.2012 г. № 273-ФЗ «Об образовании в Российской Федерации»; </a:t>
            </a: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18600" indent="-31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</a:rPr>
              <a:t>Приказ Министерства просвещения Российской Федерации от 02.09.2020 № 458 «Об утверждении порядка приема на обучение по образовательным программам начального общего, основного общего и среднего общего образования»;  </a:t>
            </a: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18600" indent="-31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</a:rPr>
              <a:t>Приказ Министерства просвещения Российской Федерации от 23.01.2023 № 47 «О внесении изменений в пункт 12 порядка приема на обучение по образовательным программам начального общего, основного общего и среднего общего образования» (Изменения вступили в силу с 24.02.2023); </a:t>
            </a: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18600" indent="-3186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</a:rPr>
              <a:t>Приказ Министерства просвещения Российской Федерации от 30.08.2022 № 784 «О внесении изменений в порядок приема на обучение по образовательным программам начального общего, основного общего и среднего общего образования» (Изменения вступили в силу с 01.03.2023); </a:t>
            </a: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5406840" y="1285560"/>
            <a:ext cx="4747320" cy="3968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500" lnSpcReduction="10000"/>
          </a:bodyPr>
          <a:lstStyle/>
          <a:p>
            <a:pPr marL="329760" indent="-3297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</a:rPr>
              <a:t>Приказ Министерства просвещения Российской Федерации от 30.08.2023 № 642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458»;</a:t>
            </a: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29760" indent="-3297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</a:rPr>
              <a:t>Постановление администрации города Ставрополя от 12.03.2024 № 410 «Об утверждении перечня территорий, закрепляемых за муниципальными бюджетными и автономными общеобразовательными организациями города Ставрополя». </a:t>
            </a: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17" name="Рисунок 4"/>
          <p:cNvPicPr/>
          <p:nvPr/>
        </p:nvPicPr>
        <p:blipFill>
          <a:blip r:embed="rId2" cstate="print"/>
          <a:stretch/>
        </p:blipFill>
        <p:spPr>
          <a:xfrm>
            <a:off x="5640840" y="4885560"/>
            <a:ext cx="3153600" cy="1659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532440" y="518760"/>
            <a:ext cx="9393120" cy="1323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200" b="1" u="sng" strike="noStrike" spc="-1">
                <a:solidFill>
                  <a:srgbClr val="1818D2"/>
                </a:solidFill>
                <a:uFillTx/>
                <a:latin typeface="Times New Roman"/>
              </a:rPr>
              <a:t>С какого возраста принимаются дети в 1 класс?</a:t>
            </a:r>
            <a:endParaRPr lang="ru-RU" sz="32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0" y="1603440"/>
            <a:ext cx="9779760" cy="4156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2800" b="0" strike="noStrike" spc="-1">
                <a:solidFill>
                  <a:srgbClr val="002060"/>
                </a:solidFill>
                <a:latin typeface="Times New Roman"/>
              </a:rPr>
              <a:t>На 1 сентября 2024 года ребенку должно быть 6 лет 6 месяцев, но не более 8 лет</a:t>
            </a: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2800" b="0" strike="noStrike" spc="-1">
                <a:solidFill>
                  <a:srgbClr val="002060"/>
                </a:solidFill>
                <a:latin typeface="Times New Roman"/>
              </a:rPr>
              <a:t>В более раннем или в более позднем возрасте по разрешению Комитета образования администрации города Ставрополя</a:t>
            </a: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23" name="Рисунок 4"/>
          <p:cNvPicPr/>
          <p:nvPr/>
        </p:nvPicPr>
        <p:blipFill>
          <a:blip r:embed="rId2" cstate="print"/>
          <a:stretch/>
        </p:blipFill>
        <p:spPr>
          <a:xfrm>
            <a:off x="3458880" y="4222440"/>
            <a:ext cx="3153600" cy="1954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838080" y="185400"/>
            <a:ext cx="8795880" cy="1404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2800" b="1" u="sng" strike="noStrike" spc="-1">
                <a:solidFill>
                  <a:srgbClr val="1818D2"/>
                </a:solidFill>
                <a:uFillTx/>
                <a:latin typeface="Times New Roman"/>
              </a:rPr>
              <a:t>Сроки приёма документов:</a:t>
            </a:r>
            <a:endParaRPr lang="ru-RU" sz="2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397440" y="941040"/>
            <a:ext cx="9428400" cy="5737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1001"/>
              </a:spcBef>
              <a:buNone/>
            </a:pPr>
            <a:endParaRPr lang="ru-RU" sz="96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just">
              <a:lnSpc>
                <a:spcPct val="120000"/>
              </a:lnSpc>
              <a:spcBef>
                <a:spcPts val="1001"/>
              </a:spcBef>
              <a:buNone/>
            </a:pPr>
            <a:endParaRPr lang="ru-RU" sz="96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just">
              <a:lnSpc>
                <a:spcPct val="120000"/>
              </a:lnSpc>
              <a:spcBef>
                <a:spcPts val="1001"/>
              </a:spcBef>
              <a:buNone/>
            </a:pPr>
            <a:endParaRPr lang="ru-RU" sz="96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3080" algn="just">
              <a:lnSpc>
                <a:spcPct val="12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en-US" sz="9600" b="1" strike="noStrike" spc="-1">
                <a:solidFill>
                  <a:srgbClr val="002060"/>
                </a:solidFill>
                <a:latin typeface="Times New Roman"/>
              </a:rPr>
              <a:t>Первый этап </a:t>
            </a:r>
            <a:r>
              <a:rPr lang="en-US" sz="9600" b="0" strike="noStrike" spc="-1">
                <a:solidFill>
                  <a:srgbClr val="002060"/>
                </a:solidFill>
                <a:latin typeface="Times New Roman"/>
              </a:rPr>
              <a:t>(</a:t>
            </a:r>
            <a:r>
              <a:rPr lang="en-US" sz="9600" b="1" i="1" strike="noStrike" spc="-1">
                <a:solidFill>
                  <a:srgbClr val="002060"/>
                </a:solidFill>
                <a:latin typeface="Times New Roman"/>
              </a:rPr>
              <a:t>с 01 апреля по 30 июня</a:t>
            </a:r>
            <a:r>
              <a:rPr lang="en-US" sz="9600" b="0" strike="noStrike" spc="-1">
                <a:solidFill>
                  <a:srgbClr val="002060"/>
                </a:solidFill>
                <a:latin typeface="Times New Roman"/>
              </a:rPr>
              <a:t>) </a:t>
            </a:r>
            <a:r>
              <a:rPr lang="ru-RU" sz="9600" b="0" strike="noStrike" spc="-1">
                <a:solidFill>
                  <a:srgbClr val="002060"/>
                </a:solidFill>
                <a:latin typeface="Times New Roman"/>
              </a:rPr>
              <a:t>для детей, проживающих на закрепленной территории, а также для детей, имеющих право первоочередного и преимущественного приёма</a:t>
            </a:r>
            <a:endParaRPr lang="ru-RU" sz="96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96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3080" algn="just">
              <a:lnSpc>
                <a:spcPct val="12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  <a:tabLst>
                <a:tab pos="0" algn="l"/>
              </a:tabLst>
            </a:pPr>
            <a:r>
              <a:rPr lang="en-US" sz="9600" b="1" strike="noStrike" spc="-1">
                <a:solidFill>
                  <a:srgbClr val="002060"/>
                </a:solidFill>
                <a:latin typeface="Times New Roman"/>
              </a:rPr>
              <a:t>Второй этап </a:t>
            </a:r>
            <a:r>
              <a:rPr lang="en-US" sz="9600" b="0" strike="noStrike" spc="-1">
                <a:solidFill>
                  <a:srgbClr val="002060"/>
                </a:solidFill>
                <a:latin typeface="Times New Roman"/>
              </a:rPr>
              <a:t>(</a:t>
            </a:r>
            <a:r>
              <a:rPr lang="en-US" sz="9600" b="1" i="1" strike="noStrike" spc="-1">
                <a:solidFill>
                  <a:srgbClr val="002060"/>
                </a:solidFill>
                <a:latin typeface="Times New Roman"/>
              </a:rPr>
              <a:t>с 06 июля </a:t>
            </a:r>
            <a:r>
              <a:rPr lang="en-US" sz="9600" b="0" strike="noStrike" spc="-1">
                <a:solidFill>
                  <a:srgbClr val="002060"/>
                </a:solidFill>
                <a:latin typeface="Times New Roman"/>
              </a:rPr>
              <a:t>до момента заполнения свободных мест, но не позднее </a:t>
            </a:r>
            <a:r>
              <a:rPr lang="en-US" sz="9600" b="1" i="1" strike="noStrike" spc="-1">
                <a:solidFill>
                  <a:srgbClr val="002060"/>
                </a:solidFill>
                <a:latin typeface="Times New Roman"/>
              </a:rPr>
              <a:t>5 сентября текущего года</a:t>
            </a:r>
            <a:r>
              <a:rPr lang="en-US" sz="9600" b="0" strike="noStrike" spc="-1">
                <a:solidFill>
                  <a:srgbClr val="002060"/>
                </a:solidFill>
                <a:latin typeface="Times New Roman"/>
              </a:rPr>
              <a:t>) </a:t>
            </a:r>
            <a:r>
              <a:rPr lang="ru-RU" sz="9600" b="0" strike="noStrike" spc="-1">
                <a:solidFill>
                  <a:srgbClr val="002060"/>
                </a:solidFill>
                <a:latin typeface="Times New Roman"/>
              </a:rPr>
              <a:t>для детей, не проживающих на закрепленной территории на свободные места</a:t>
            </a:r>
            <a:endParaRPr lang="ru-RU" sz="96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sz="4000"/>
              <a:t/>
            </a:r>
            <a:br>
              <a:rPr sz="4000"/>
            </a:br>
            <a:r>
              <a:rPr sz="4000"/>
              <a:t/>
            </a:r>
            <a:br>
              <a:rPr sz="4000"/>
            </a:b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sz="1800"/>
              <a:t/>
            </a:r>
            <a:br>
              <a:rPr sz="1800"/>
            </a:b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26" name="Рисунок 4"/>
          <p:cNvPicPr/>
          <p:nvPr/>
        </p:nvPicPr>
        <p:blipFill>
          <a:blip r:embed="rId2" cstate="print"/>
          <a:stretch/>
        </p:blipFill>
        <p:spPr>
          <a:xfrm>
            <a:off x="147600" y="0"/>
            <a:ext cx="2409840" cy="2391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9428040" cy="1325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600" b="1" u="sng" strike="noStrike" spc="-1">
                <a:solidFill>
                  <a:srgbClr val="1818D2"/>
                </a:solidFill>
                <a:uFillTx/>
                <a:latin typeface="Times New Roman"/>
              </a:rPr>
              <a:t>Льготы при зачислении в 1 класс.</a:t>
            </a:r>
            <a:r>
              <a:rPr sz="3600"/>
              <a:t/>
            </a:r>
            <a:br>
              <a:rPr sz="3600"/>
            </a:br>
            <a:r>
              <a:rPr lang="ru-RU" sz="3100" b="1" u="sng" strike="noStrike" spc="-1">
                <a:solidFill>
                  <a:srgbClr val="1818D2"/>
                </a:solidFill>
                <a:uFillTx/>
                <a:latin typeface="Times New Roman"/>
              </a:rPr>
              <a:t>Сроки приема с 1 апреля по 30 июня текущего года</a:t>
            </a:r>
            <a:endParaRPr lang="ru-RU" sz="31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675720" y="1745640"/>
            <a:ext cx="9428040" cy="456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2800" b="0" strike="noStrike" spc="-1">
                <a:solidFill>
                  <a:srgbClr val="002060"/>
                </a:solidFill>
                <a:latin typeface="Times New Roman"/>
              </a:rPr>
              <a:t>Внеочередное право</a:t>
            </a: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marL="457200" indent="-4572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2060"/>
                </a:solidFill>
                <a:latin typeface="Times New Roman"/>
              </a:rPr>
              <a:t>Первоочередное право</a:t>
            </a: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marL="457200" indent="-4572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2060"/>
                </a:solidFill>
                <a:latin typeface="Times New Roman"/>
              </a:rPr>
              <a:t>Преимущественное право </a:t>
            </a: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marL="457200" indent="-4572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2060"/>
                </a:solidFill>
                <a:latin typeface="Times New Roman"/>
              </a:rPr>
              <a:t>Проживающие на закрепленной территории</a:t>
            </a: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29" name="Рисунок 7"/>
          <p:cNvPicPr/>
          <p:nvPr/>
        </p:nvPicPr>
        <p:blipFill>
          <a:blip r:embed="rId2" cstate="print"/>
          <a:stretch/>
        </p:blipFill>
        <p:spPr>
          <a:xfrm>
            <a:off x="6506640" y="2802960"/>
            <a:ext cx="3153600" cy="1954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838080" y="198720"/>
            <a:ext cx="10515240" cy="1019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2800" b="1" u="sng" strike="noStrike" spc="-1" dirty="0">
                <a:solidFill>
                  <a:srgbClr val="1818D2"/>
                </a:solidFill>
                <a:uFillTx/>
                <a:latin typeface="Times New Roman"/>
              </a:rPr>
              <a:t>Первоочередное право зачисления имеют:</a:t>
            </a:r>
            <a:endParaRPr lang="ru-RU" sz="28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838080" y="1034640"/>
            <a:ext cx="9496440" cy="5524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b="0" strike="noStrike" spc="-1" dirty="0">
                <a:solidFill>
                  <a:srgbClr val="002060"/>
                </a:solidFill>
                <a:latin typeface="Times New Roman"/>
              </a:rPr>
              <a:t>-дети сотрудника полиции;</a:t>
            </a:r>
            <a:endParaRPr lang="ru-RU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b="0" strike="noStrike" spc="-1" dirty="0">
                <a:solidFill>
                  <a:srgbClr val="002060"/>
                </a:solidFill>
                <a:latin typeface="Times New Roman"/>
              </a:rPr>
              <a:t>-дети сотрудников органов внутренних дел, не являющихся сотрудниками полиции;</a:t>
            </a:r>
            <a:endParaRPr lang="ru-RU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b="0" strike="noStrike" spc="-1" dirty="0">
                <a:solidFill>
                  <a:srgbClr val="002060"/>
                </a:solidFill>
                <a:latin typeface="Times New Roman"/>
              </a:rPr>
              <a:t>-дети сотрудников органов уголовно-исполнительной системы (имеющих специальные звания);</a:t>
            </a:r>
            <a:endParaRPr lang="ru-RU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b="0" strike="noStrike" spc="-1" dirty="0">
                <a:solidFill>
                  <a:srgbClr val="002060"/>
                </a:solidFill>
                <a:latin typeface="Times New Roman"/>
              </a:rPr>
              <a:t>-дети сотрудников органов принудительного исполнения (имеющих специальные звания);</a:t>
            </a:r>
            <a:endParaRPr lang="ru-RU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b="0" strike="noStrike" spc="-1" dirty="0">
                <a:solidFill>
                  <a:srgbClr val="002060"/>
                </a:solidFill>
                <a:latin typeface="Times New Roman"/>
              </a:rPr>
              <a:t>-дети сотрудников противопожарной службы (имеющих специальные звания);</a:t>
            </a:r>
            <a:endParaRPr lang="ru-RU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b="0" strike="noStrike" spc="-1" dirty="0">
                <a:solidFill>
                  <a:srgbClr val="002060"/>
                </a:solidFill>
                <a:latin typeface="Times New Roman"/>
              </a:rPr>
              <a:t>-дети сотрудников таможенных органов;</a:t>
            </a:r>
            <a:endParaRPr lang="ru-RU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b="0" strike="noStrike" spc="-1" dirty="0">
                <a:solidFill>
                  <a:srgbClr val="002060"/>
                </a:solidFill>
                <a:latin typeface="Times New Roman"/>
              </a:rPr>
              <a:t>-дети перечисленных категорий граждан, погибших во время службы или уволенных (в том числе умерших в течение года после увольнения) в связи с увечьем или повреждением здоровья;</a:t>
            </a:r>
            <a:endParaRPr lang="ru-RU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b="0" strike="noStrike" spc="-1" dirty="0">
                <a:solidFill>
                  <a:srgbClr val="002060"/>
                </a:solidFill>
                <a:latin typeface="Times New Roman"/>
              </a:rPr>
              <a:t>-дети военнослужащих</a:t>
            </a:r>
            <a:endParaRPr lang="ru-RU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sz="1400" dirty="0"/>
              <a:t/>
            </a:r>
            <a:br>
              <a:rPr sz="1400" dirty="0"/>
            </a:br>
            <a:endParaRPr lang="ru-RU" sz="14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2" name="Рисунок 4"/>
          <p:cNvPicPr/>
          <p:nvPr/>
        </p:nvPicPr>
        <p:blipFill>
          <a:blip r:embed="rId2" cstate="print"/>
          <a:stretch/>
        </p:blipFill>
        <p:spPr>
          <a:xfrm>
            <a:off x="5163480" y="5267880"/>
            <a:ext cx="2601720" cy="1589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37400" y="365040"/>
            <a:ext cx="10058040" cy="919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600" b="1" u="sng" strike="noStrike" spc="-1">
                <a:solidFill>
                  <a:srgbClr val="1818D2"/>
                </a:solidFill>
                <a:uFillTx/>
                <a:latin typeface="Times New Roman"/>
              </a:rPr>
              <a:t>Преимущественное право зачисления имеет:</a:t>
            </a: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37400" y="1179360"/>
            <a:ext cx="9880200" cy="4863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6000" lnSpcReduction="10000"/>
          </a:bodyPr>
          <a:lstStyle/>
          <a:p>
            <a:pPr indent="0">
              <a:lnSpc>
                <a:spcPct val="120000"/>
              </a:lnSpc>
              <a:spcBef>
                <a:spcPts val="1001"/>
              </a:spcBef>
              <a:buNone/>
            </a:pP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marL="336240" indent="-336240">
              <a:lnSpc>
                <a:spcPct val="12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4000" b="0" strike="noStrike" spc="-1">
                <a:solidFill>
                  <a:srgbClr val="002060"/>
                </a:solidFill>
                <a:latin typeface="Times New Roman"/>
              </a:rPr>
              <a:t>ребенок, полнородные и неполнородные брат и (или) сестра которого обучаются в данной общеобразовательной организации, в том числе дети, находящиеся под опекой или попечительством, усыновлённые (удочерённые), в т.ч. из приёмной семьи</a:t>
            </a:r>
            <a:r>
              <a:rPr sz="4000"/>
              <a:t/>
            </a:r>
            <a:br>
              <a:rPr sz="4000"/>
            </a:br>
            <a:r>
              <a:rPr lang="ru-RU" sz="4000" b="0" strike="noStrike" spc="-1">
                <a:solidFill>
                  <a:srgbClr val="002060"/>
                </a:solidFill>
                <a:latin typeface="Times New Roman"/>
              </a:rPr>
              <a:t> </a:t>
            </a: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sz="1800"/>
              <a:t/>
            </a:r>
            <a:br>
              <a:rPr sz="1800"/>
            </a:b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35" name="Рисунок 3"/>
          <p:cNvSpPr/>
          <p:nvPr/>
        </p:nvSpPr>
        <p:spPr>
          <a:xfrm>
            <a:off x="4653720" y="4613040"/>
            <a:ext cx="3204360" cy="2171880"/>
          </a:xfrm>
          <a:custGeom>
            <a:avLst/>
            <a:gdLst>
              <a:gd name="textAreaLeft" fmla="*/ 0 w 3204360"/>
              <a:gd name="textAreaRight" fmla="*/ 3204720 w 3204360"/>
              <a:gd name="textAreaTop" fmla="*/ 0 h 2171880"/>
              <a:gd name="textAreaBottom" fmla="*/ 2172240 h 2171880"/>
            </a:gdLst>
            <a:ahLst/>
            <a:cxnLst/>
            <a:rect l="textAreaLeft" t="textAreaTop" r="textAreaRight" b="textAreaBottom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blipFill rotWithShape="0">
            <a:blip r:embed="rId2" cstate="print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9895680" cy="919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600" b="1" u="sng" strike="noStrike" spc="-1">
                <a:solidFill>
                  <a:srgbClr val="1818D2"/>
                </a:solidFill>
                <a:uFillTx/>
                <a:latin typeface="Times New Roman"/>
              </a:rPr>
              <a:t>Способ подачи заявления:</a:t>
            </a: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838080" y="1603440"/>
            <a:ext cx="9392040" cy="4783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4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1001"/>
              </a:spcBef>
              <a:buNone/>
            </a:pP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4000" b="1" strike="noStrike" spc="-1">
                <a:solidFill>
                  <a:srgbClr val="002060"/>
                </a:solidFill>
                <a:latin typeface="Times New Roman"/>
              </a:rPr>
              <a:t> </a:t>
            </a: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 algn="just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5100" b="0" strike="noStrike" spc="-1">
              <a:solidFill>
                <a:srgbClr val="404040"/>
              </a:solidFill>
              <a:latin typeface="Trebuchet MS"/>
            </a:endParaRPr>
          </a:p>
          <a:p>
            <a:pPr marL="324720" indent="-324720" algn="just">
              <a:lnSpc>
                <a:spcPct val="12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  <a:tabLst>
                <a:tab pos="0" algn="l"/>
              </a:tabLst>
            </a:pPr>
            <a:r>
              <a:rPr lang="ru-RU" sz="5100" b="1" strike="noStrike" spc="-1">
                <a:solidFill>
                  <a:srgbClr val="002060"/>
                </a:solidFill>
                <a:latin typeface="Times New Roman"/>
              </a:rPr>
              <a:t>1.	в электронной форме посредством ЕПГУ; </a:t>
            </a:r>
            <a:endParaRPr lang="ru-RU" sz="5100" b="0" strike="noStrike" spc="-1">
              <a:solidFill>
                <a:srgbClr val="404040"/>
              </a:solidFill>
              <a:latin typeface="Trebuchet MS"/>
            </a:endParaRPr>
          </a:p>
          <a:p>
            <a:pPr marL="324720" indent="-324720" algn="just">
              <a:lnSpc>
                <a:spcPct val="12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  <a:tabLst>
                <a:tab pos="0" algn="l"/>
              </a:tabLst>
            </a:pPr>
            <a:r>
              <a:rPr lang="ru-RU" sz="5100" b="1" strike="noStrike" spc="-1">
                <a:solidFill>
                  <a:srgbClr val="002060"/>
                </a:solidFill>
                <a:latin typeface="Times New Roman"/>
              </a:rPr>
              <a:t>2.	через операторов почтовой связи общего пользования заказным письмом с уведомлением о вручении;  </a:t>
            </a:r>
            <a:endParaRPr lang="ru-RU" sz="5100" b="0" strike="noStrike" spc="-1">
              <a:solidFill>
                <a:srgbClr val="404040"/>
              </a:solidFill>
              <a:latin typeface="Trebuchet MS"/>
            </a:endParaRPr>
          </a:p>
          <a:p>
            <a:pPr marL="324720" indent="-324720" algn="just">
              <a:lnSpc>
                <a:spcPct val="12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  <a:tabLst>
                <a:tab pos="0" algn="l"/>
              </a:tabLst>
            </a:pPr>
            <a:r>
              <a:rPr lang="ru-RU" sz="5100" b="1" strike="noStrike" spc="-1">
                <a:solidFill>
                  <a:srgbClr val="002060"/>
                </a:solidFill>
                <a:latin typeface="Times New Roman"/>
              </a:rPr>
              <a:t>3.	лично в общеобразовательную организацию. </a:t>
            </a:r>
            <a:endParaRPr lang="ru-RU" sz="51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2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sz="4000"/>
              <a:t/>
            </a:r>
            <a:br>
              <a:rPr sz="4000"/>
            </a:br>
            <a:r>
              <a:rPr sz="4000"/>
              <a:t/>
            </a:r>
            <a:br>
              <a:rPr sz="4000"/>
            </a:br>
            <a:endParaRPr lang="ru-RU" sz="4000" b="0" strike="noStrike" spc="-1">
              <a:solidFill>
                <a:srgbClr val="40404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sz="1800"/>
              <a:t/>
            </a:r>
            <a:br>
              <a:rPr sz="1800"/>
            </a:b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8" name="Рисунок 4"/>
          <p:cNvPicPr/>
          <p:nvPr/>
        </p:nvPicPr>
        <p:blipFill>
          <a:blip r:embed="rId2" cstate="print"/>
          <a:stretch/>
        </p:blipFill>
        <p:spPr>
          <a:xfrm>
            <a:off x="119160" y="49680"/>
            <a:ext cx="2689920" cy="2841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2662200" y="521280"/>
            <a:ext cx="7972200" cy="1074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3600" b="1" u="sng" strike="noStrike" spc="-1">
                <a:solidFill>
                  <a:srgbClr val="1818D2"/>
                </a:solidFill>
                <a:uFillTx/>
                <a:latin typeface="Times New Roman"/>
              </a:rPr>
              <a:t>Документы для зачисления:</a:t>
            </a:r>
            <a:r>
              <a:rPr sz="4800"/>
              <a:t/>
            </a:r>
            <a:br>
              <a:rPr sz="4800"/>
            </a:br>
            <a:endParaRPr lang="ru-RU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2880000" y="1980000"/>
            <a:ext cx="6840000" cy="306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</a:rPr>
              <a:t>Документы для приема на обучение представляются в соответствии с пунктом 26 Порядка приема. </a:t>
            </a: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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</a:rPr>
              <a:t>Согласно пункту 27 Порядка приема не допускается требовать предоставления других документов в качестве основания для приема на обучение по основным общеобразовательным программам.</a:t>
            </a:r>
            <a:endParaRPr lang="ru-RU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41" name="Рисунок 2"/>
          <p:cNvPicPr/>
          <p:nvPr/>
        </p:nvPicPr>
        <p:blipFill>
          <a:blip r:embed="rId2" cstate="print"/>
          <a:stretch/>
        </p:blipFill>
        <p:spPr>
          <a:xfrm>
            <a:off x="190080" y="218880"/>
            <a:ext cx="2689920" cy="2841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1766</TotalTime>
  <Words>643</Words>
  <Application>Microsoft Office PowerPoint</Application>
  <PresentationFormat>Произвольный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Аспект</vt:lpstr>
      <vt:lpstr>Аспект</vt:lpstr>
      <vt:lpstr>Аспект</vt:lpstr>
      <vt:lpstr>Аспект</vt:lpstr>
      <vt:lpstr>    «Правила приема в 1 класс   на 2024-2025 учебный год» </vt:lpstr>
      <vt:lpstr>Регламентируется следующими документами:</vt:lpstr>
      <vt:lpstr>С какого возраста принимаются дети в 1 класс?</vt:lpstr>
      <vt:lpstr>Сроки приёма документов:</vt:lpstr>
      <vt:lpstr>Льготы при зачислении в 1 класс. Сроки приема с 1 апреля по 30 июня текущего года</vt:lpstr>
      <vt:lpstr>Первоочередное право зачисления имеют:</vt:lpstr>
      <vt:lpstr>Преимущественное право зачисления имеет:</vt:lpstr>
      <vt:lpstr>Способ подачи заявления:</vt:lpstr>
      <vt:lpstr>Документы для зачисления: </vt:lpstr>
      <vt:lpstr>Отказ в приёме документов:</vt:lpstr>
      <vt:lpstr> Сроки издания приказа о зачислении: </vt:lpstr>
      <vt:lpstr>Отказ в приеме в 1 класс: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подачи документов для поступления в школу</dc:title>
  <dc:creator>алексей петров</dc:creator>
  <cp:lastModifiedBy>CG</cp:lastModifiedBy>
  <cp:revision>53</cp:revision>
  <cp:lastPrinted>2023-03-07T09:26:44Z</cp:lastPrinted>
  <dcterms:created xsi:type="dcterms:W3CDTF">2022-12-02T17:55:31Z</dcterms:created>
  <dcterms:modified xsi:type="dcterms:W3CDTF">2024-03-25T11:50:46Z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13</vt:i4>
  </property>
</Properties>
</file>