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91" r:id="rId4"/>
    <p:sldId id="285" r:id="rId5"/>
    <p:sldId id="295" r:id="rId6"/>
    <p:sldId id="284" r:id="rId7"/>
    <p:sldId id="296" r:id="rId8"/>
    <p:sldId id="298" r:id="rId9"/>
    <p:sldId id="299" r:id="rId10"/>
    <p:sldId id="288" r:id="rId11"/>
    <p:sldId id="302" r:id="rId12"/>
    <p:sldId id="303" r:id="rId13"/>
    <p:sldId id="300" r:id="rId14"/>
    <p:sldId id="293" r:id="rId15"/>
    <p:sldId id="301" r:id="rId16"/>
    <p:sldId id="304" r:id="rId17"/>
    <p:sldId id="289" r:id="rId18"/>
    <p:sldId id="290" r:id="rId1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548" autoAdjust="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8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72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18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29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6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9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7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9665-C9A3-4442-A845-913DCC6CA91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0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5" y="256847"/>
            <a:ext cx="7731697" cy="6276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100" b="1" i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заместителей руководителей общеобразовательных организаций города Ставрополя</a:t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приёма</a:t>
            </a:r>
            <a:b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класс на</a:t>
            </a:r>
            <a:b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– 2026</a:t>
            </a:r>
            <a:b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r>
              <a:rPr lang="ru-RU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b="1" i="1" kern="1200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Picture background">
            <a:extLst>
              <a:ext uri="{FF2B5EF4-FFF2-40B4-BE49-F238E27FC236}">
                <a16:creationId xmlns:a16="http://schemas.microsoft.com/office/drawing/2014/main" id="{AA03F5DF-4C7E-F1A6-87BC-585D67B1C3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2" t="16294" r="6250" b="9862"/>
          <a:stretch/>
        </p:blipFill>
        <p:spPr bwMode="auto">
          <a:xfrm>
            <a:off x="6777990" y="3013565"/>
            <a:ext cx="3309620" cy="27705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8268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618" y="102357"/>
            <a:ext cx="7315200" cy="55342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зачисления в 1 класс:</a:t>
            </a:r>
            <a:b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75" y="452583"/>
            <a:ext cx="10124660" cy="630306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удостоверяющего личность родителя (законного представителя) ребенка;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свидетельства о рождении ребенка или документа, подтверждающего родство заявителя;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свидетельства о рождении полнородных и неполнородных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неполнородные брат и (или) сестра);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документа, подтверждающего установление опеки или попечительства (при необходимости);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заключения психолого-медико-педагогической комиссии (при наличии);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копия документов, подтверждающих право внеочередного, первоочередного, преимущественного приема.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55FDC159-6B6B-C65F-69A5-7CC59BE1AC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9683982" y="5253502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820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5EB655-8E1E-C4CA-2781-264DBF6CB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69FD7-8E19-2E9D-8A58-A45540DCB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782" y="365125"/>
            <a:ext cx="4368800" cy="122352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зачисления в 1 класс:</a:t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5D5429-A017-4E2B-15D2-CCFD4A9C3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2032000"/>
            <a:ext cx="10124660" cy="472364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требовать представления других документов, кроме предусмотренных пунктом 26 Порядка, в качестве основания для приема на обучение по основным общеобразовательным программам.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о приеме на обучение в электронной форме посредством ЕПГУ не допускается требовать копий или оригиналов документов, предусмотренных пунктом 26 Порядка, за исключением копий или оригиналов документов, подтверждающих внеочередное, первоочередное и преимущественное право приема на обучение, или документов, подтверждение которых в электронном виде невозможно. 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75DB57A3-4122-ABD7-541E-31891B2A96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679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FE4FD-700C-3F69-C14C-B47ED3A6E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BE8EA-7E5E-DE61-6C5E-817EA258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091" y="365125"/>
            <a:ext cx="4193309" cy="122352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для зачисления в 1 класс :</a:t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98CD2-94C3-F5FC-3FA5-0B0ED395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2032000"/>
            <a:ext cx="10124660" cy="472364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приема заявления о приеме на обучение и перечень документов, представленных родителями (законными представителями) ребенка регистрируются в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приема заявлений в 1 класс общеобразовательной организации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Журнал приема заявлений может вестись в том числе в электронном виде. 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заявления в 1 класс и приема документов общеобразовательной организацией родителям (законным представителям) ребенка выдается 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факте приема заявления в 1 класс и документов, заверенный подписью должностного лица общеобразовательной организации, ответственного за прием заявлений и документов, содержащий индивидуальный номер заявления о приеме на обучение и перечень представленных при приеме на обучение документов.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D42E3069-6E1C-48C4-5310-A678396185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641584" y="16964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024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D32359-8B8E-0009-E74B-51EDEDE58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64D82-B385-5002-3B46-F7116A1A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57" y="365125"/>
            <a:ext cx="6557816" cy="92796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1 апреля 2025 г. изменились требования к приему иностранных граждан</a:t>
            </a:r>
            <a:b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60F51A-586C-3875-12A6-756839B7F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417" y="1419014"/>
            <a:ext cx="9707419" cy="51849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граждане принимаются на обучение по основным общеобразовательным программам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предъявления документа, подтверждающего законность их нахождения на территории Российской Федерации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при приеме на обучение по образовательным программам начального общего, основного общего и среднего общего образования также при условии успешного прохождения на бесплатной основе в государственной или муниципальной общеобразовательной организации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на знание русского языка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достаточное для освоения указанных образовательных программ. </a:t>
            </a:r>
          </a:p>
          <a:p>
            <a:pPr marL="0" lvl="0" indent="0">
              <a:buNone/>
            </a:pP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28.12.2024 № 544-ФЗ «О внесении изменений в статьи 67 и 78 Федерального закона от 29 декабря 2012 г. № 273-ФЗ «Об образовании в Российской Федерации»». </a:t>
            </a:r>
          </a:p>
          <a:p>
            <a:pPr marL="0" lvl="0" indent="0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4 марта 2025 г. № 171              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N 458».</a:t>
            </a:r>
          </a:p>
          <a:p>
            <a:pPr marL="0" lvl="0" indent="0">
              <a:buNone/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9A78D452-3E2E-0F4B-F356-4580B9DD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73" y="188270"/>
            <a:ext cx="1846118" cy="123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856" y="526473"/>
            <a:ext cx="7518399" cy="7111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зачисления в 1 класс:</a:t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64145"/>
            <a:ext cx="9670473" cy="509385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приказ о зачислении в 1 класс на 2025-2026 учебный год издается в течение 3 рабочих дней после завершения приемной кампании. 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в день издания размещается на информационном стенде общеобразовательной организации (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приказа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размещается на официальном сайте общеобразовательной организации).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Информация о наличии в общеобразовательной организации свободных мест           в 1 классе после зачисления на первом этапе, общеобразовательной организацией размещается на официальном сайте до 5 июля 2025 года.</a:t>
            </a: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 приказ о зачислении в 1 класс издается  в течение 5 рабочих дней после приема заявления и представленных документов. </a:t>
            </a:r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id="{A3027A63-7566-6E15-365F-8EAB367CAD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434109" y="240146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438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6EF78-5691-1716-041A-A140AAF12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9F2CA-D531-187E-8C12-BF101316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56" y="258619"/>
            <a:ext cx="7518399" cy="65578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зачислении в 1 класс:</a:t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AD5097-E30D-4B1E-7EF2-B436BE8A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914400"/>
            <a:ext cx="8349673" cy="5684981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03.07.2025		          № 555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в первый класс на 2025-2026 учебный год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29 декабря 2012 г № 273-ФЗ «Об образовании в Российской Федерации», приказом Министерства просвещения Российской Федерации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образования», постановлением администрации города Ставрополя от 06.03.2025 № 461 «Об утверждении перечня территорий, закрепляемых за муниципальными бюджетными и автономными общеобразовательными организациями города Ставрополя», заявления родителей (законных представителей)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Зачислить в первый класс на 2025-2026 учебный год: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</a:p>
          <a:p>
            <a:pPr marL="0" lvl="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 исполнения настоящего приказа оставляю за собой. </a:t>
            </a: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id="{A792E22B-B7EA-E963-0696-159617E544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15111" y="3386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3063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20693-F54F-F618-8214-599D7EB33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ACA40-881A-9982-4A2F-DA57C86FD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856" y="526473"/>
            <a:ext cx="7518399" cy="7111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зачисления в 1 класс:</a:t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6F03FE-DBAE-2D98-2C87-BB73A7E3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764145"/>
            <a:ext cx="9180946" cy="250305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ребенка, принятого в общеобразовательную организацию, формируется личное дело, в котором хранятся заявление о приеме на обучение и все представленные родителем(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документы (копии документов). </a:t>
            </a:r>
          </a:p>
        </p:txBody>
      </p:sp>
      <p:pic>
        <p:nvPicPr>
          <p:cNvPr id="5" name="Рисунок 4" descr="Picture background">
            <a:extLst>
              <a:ext uri="{FF2B5EF4-FFF2-40B4-BE49-F238E27FC236}">
                <a16:creationId xmlns:a16="http://schemas.microsoft.com/office/drawing/2014/main" id="{5036F2DD-B3B6-19D4-81BC-830FA1406A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89000" y="258619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295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473" y="365126"/>
            <a:ext cx="5320146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приеме в 1 класс:</a:t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1020418"/>
            <a:ext cx="9586291" cy="543339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9F3FD-4AED-4A23-A7FE-A0AE80A14E9D}"/>
              </a:ext>
            </a:extLst>
          </p:cNvPr>
          <p:cNvSpPr txBox="1"/>
          <p:nvPr/>
        </p:nvSpPr>
        <p:spPr>
          <a:xfrm>
            <a:off x="1013012" y="2629867"/>
            <a:ext cx="830131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приеме в общеобразовательную организацию может быть отказано только по причине отсутствия в ней свободных мест.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родителей (законных представителей) необходимо направить в комитет образования администрации города Ставрополя       по адресу: г. Ставрополь, ул. Мира, 285, стр.1.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для справок: 22-52-09 (доб.2131), 22-52-09 (доб.2136). 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C80EA381-F966-2FDE-C6AD-0E0C6F1208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0897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437322"/>
            <a:ext cx="9665804" cy="6016487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5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896" y="2483604"/>
            <a:ext cx="6347791" cy="38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4110" y="295565"/>
            <a:ext cx="6437746" cy="972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</a:t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приема в 1 класс:</a:t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5774" y="1948873"/>
            <a:ext cx="9746372" cy="45258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«Об образовании в Российской Федерации»;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образования»;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Российской Федерации от 14.02.2024                № ТВ-290/03 «О перечне льгот»;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Ставрополя от 06.03.2025 № 461                «Об утверждении перечня территорий, закрепляемых за муниципальными бюджетными и автономными общеобразовательными организациями города Ставрополя». 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6" name="Рисунок 5" descr="Picture background">
            <a:extLst>
              <a:ext uri="{FF2B5EF4-FFF2-40B4-BE49-F238E27FC236}">
                <a16:creationId xmlns:a16="http://schemas.microsoft.com/office/drawing/2014/main" id="{D4CDD443-6ABB-8F1D-AC6F-2061D5A7E8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406940" y="180398"/>
            <a:ext cx="2331720" cy="1514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27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6122" y="200037"/>
            <a:ext cx="7395114" cy="227530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начального общего образования</a:t>
            </a:r>
            <a:b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по достижении детьми возраста 6 лет и 6 месяцев при отсутствии противопоказаний по состоянию здоровья, но не позже достижения ими возраста 8 лет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3386" y="2599560"/>
            <a:ext cx="9491367" cy="4058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образования администрации города Ставрополя вправе разрешить прием в 1 класс общеобразовательной организации детей в более раннем или более позднем возрасте. </a:t>
            </a:r>
          </a:p>
          <a:p>
            <a:pPr marL="0" indent="0">
              <a:buNone/>
            </a:pPr>
            <a:r>
              <a:rPr lang="ru-RU" sz="8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разрешения общеобразовательной организации необходимо в комитет образования администрации города Ставрополя предоставить следующие документы: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заявления родителя (законного представителя) о приеме ребенка в 1 класс;</a:t>
            </a:r>
            <a:endParaRPr lang="en-US" sz="8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8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документа, удостоверяющий личность заявителя.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свидетельства о рождении ребенка;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отсутствие у ребенка противопоказаний к обучению по состоянию здоровья (справку от врача педиатра).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344E78AD-C9C2-1AA2-FE34-D51F92CDE1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81377" y="628184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780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0619" y="507999"/>
            <a:ext cx="6788726" cy="840509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1 класс проходит в два этапа:</a:t>
            </a: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6" y="1948872"/>
            <a:ext cx="9614652" cy="473022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en-US" sz="9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(начинается 1 апреля 2025 года с 11.00 часов и завершается в 17:00 часов 30 июня 2025 года) для детей, имеющих льготы (внеочередное, первоочередное и преимущественное право) на зачисление, а также детей, проживающих на закрепленной территории.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en-US" sz="9600" b="1" u="sng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9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(начинается 6 июля 2025 года с 11.00 часов  и заканчивается в 17:00 часов  5 сентября 2025 года) для детей,       не проживающих на закрепленной территории, на свободные места.  Льготы на втором этапе не действуют.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Picture background">
            <a:extLst>
              <a:ext uri="{FF2B5EF4-FFF2-40B4-BE49-F238E27FC236}">
                <a16:creationId xmlns:a16="http://schemas.microsoft.com/office/drawing/2014/main" id="{9AC9E83D-0851-9239-5E8F-184065EA2E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05874" y="323271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002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673" y="609600"/>
            <a:ext cx="8360227" cy="132607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  <a:t>Льготы при зачислении в 1 класс.</a:t>
            </a:r>
            <a:br>
              <a:rPr lang="ru-RU" b="1" u="sng" dirty="0">
                <a:solidFill>
                  <a:srgbClr val="1818D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u="sng" dirty="0">
              <a:solidFill>
                <a:srgbClr val="1818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745673"/>
            <a:ext cx="9428567" cy="4565479"/>
          </a:xfrm>
        </p:spPr>
        <p:txBody>
          <a:bodyPr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Внеочередное право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Первоочередное право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Преимущественное право 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Проживающие на закрепленной территории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22D6129B-F8B6-4374-F94B-88A41C4A1D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18337" y="214367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104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754" y="655782"/>
            <a:ext cx="5659410" cy="1302327"/>
          </a:xfrm>
        </p:spPr>
        <p:txBody>
          <a:bodyPr>
            <a:normAutofit/>
          </a:bodyPr>
          <a:lstStyle/>
          <a:p>
            <a:pPr algn="ctr"/>
            <a:r>
              <a:rPr lang="ru-RU" sz="25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внеочередном порядке принимаются в 1 класс: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521527"/>
            <a:ext cx="8767618" cy="380538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прокуроров, судей и сотрудников Следственного комитета Российской Федерации в общеобразовательных организациях, имеющих интернат;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войск национальной гвардии, дети военнослужащих и дети граждан, пребывавших в добровольческих формированиях, погибших (умерших) при выполнении задач в специальной военной операции либо позднее указанного периода, вследствие увечья (ранения, травмы, контузии) или заболевания, полученных при выполнении задач в ходе проведения специальной военной операции, в общеобразовательных организациях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7C0241C5-A0CC-8C4C-31FE-2C490DB9E5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73009" y="458892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363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37B823-B63C-78F2-4889-17DD67144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A3DC8-49D7-A191-F9E4-D9726432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182" y="298175"/>
            <a:ext cx="6003636" cy="1161170"/>
          </a:xfrm>
        </p:spPr>
        <p:txBody>
          <a:bodyPr>
            <a:normAutofit/>
          </a:bodyPr>
          <a:lstStyle/>
          <a:p>
            <a:pPr algn="ctr"/>
            <a:r>
              <a:rPr lang="ru-RU" sz="25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первоочередном порядке принимаются в 1 класс: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F7332-1C8C-DD6E-ED40-1E8F2F76B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01091"/>
            <a:ext cx="8961583" cy="475873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полиции,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органов внутренних дел, не являющихся сотрудниками полиции,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сотрудников учреждений и органов уголовно-исполнительной системы, федеральной противопожарной службы, органов по контролю за оборотом наркотических средств, таможенных органов;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военнослужащих, по месту жительства их семей,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Указом Президента Российской Федерации от 21.09.2022 № 647 «Об объявлении частичной мобилизации в Российской Федерации» Граждане Российской Федерации, призванные на военную службу по мобилизации, имеют статус военнослужащих, проходящих военную службу в Вооруженных Силах Российской Федерации по контракту).</a:t>
            </a: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773C1C05-D3CE-10E2-17EA-6B4958F7F6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0" y="298175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082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C0E07D-6CDC-3D9F-430D-3344041F3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3DD7B-B1BB-A75D-6515-7EE1B7B0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4" y="711199"/>
            <a:ext cx="5948218" cy="1114216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 преимущественного приема в 1 класс имеет: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B61155-C020-4A21-FFD5-1405C3329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7436" y="2262910"/>
            <a:ext cx="8074892" cy="418869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в которой обучаются его полнородные и неполнородные брат и (или) сестра,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образовательную организацию детей, проживающих на закрепленной территории, осуществляется после зачисления вышеперечисленных категорий детей.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CD91B7A5-8B00-0FC9-F03A-6BAAE442CA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554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AB54E-E28E-9498-971A-0DEBA16BC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B4AC0-2B5C-B436-C6AC-64B0F473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4" y="711199"/>
            <a:ext cx="6289964" cy="688110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</a:t>
            </a:r>
            <a:r>
              <a:rPr lang="ru-RU" sz="25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 класс: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D07619-CFE9-65EB-3289-289714C30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7436" y="2124364"/>
            <a:ext cx="8074892" cy="3334327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 электронной форме посредством ЕПГУ;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с использованием функционала (сервисов) региональных государственных информационных систем субъектов Российской Федерации, созданных органами государственной власти субъектов Российской Федерации (при наличии), интегрированных с ЕПГУ;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через операторов почтовой связи общего пользования заказным письмом с уведомлением о вручении;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лично в общеобразовательную организацию.</a:t>
            </a:r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CFB0C6C1-F9E6-D419-6224-F026D2F690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3038" r="16852" b="23558"/>
          <a:stretch/>
        </p:blipFill>
        <p:spPr bwMode="auto">
          <a:xfrm>
            <a:off x="115111" y="406400"/>
            <a:ext cx="2184745" cy="1419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016051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1596</Words>
  <Application>Microsoft Office PowerPoint</Application>
  <PresentationFormat>Широкоэкранный</PresentationFormat>
  <Paragraphs>105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Trebuchet MS</vt:lpstr>
      <vt:lpstr>Wingdings</vt:lpstr>
      <vt:lpstr>Wingdings 3</vt:lpstr>
      <vt:lpstr>Аспект</vt:lpstr>
      <vt:lpstr>Совещание заместителей руководителей общеобразовательных организаций города Ставрополя  «Организация приёма в 1 класс на 2025 – 2026 учебный год» </vt:lpstr>
      <vt:lpstr>Нормативные основания  организации приема в 1 класс: </vt:lpstr>
      <vt:lpstr>Получение начального общего образования начинается по достижении детьми возраста 6 лет и 6 месяцев при отсутствии противопоказаний по состоянию здоровья, но не позже достижения ими возраста 8 лет </vt:lpstr>
      <vt:lpstr>Прием в 1 класс проходит в два этапа:</vt:lpstr>
      <vt:lpstr>Льготы при зачислении в 1 класс. </vt:lpstr>
      <vt:lpstr>Во внеочередном порядке принимаются в 1 класс:</vt:lpstr>
      <vt:lpstr>В первоочередном порядке принимаются в 1 класс:</vt:lpstr>
      <vt:lpstr>Право  преимущественного приема в 1 класс имеет:</vt:lpstr>
      <vt:lpstr>Способы подачи заявления в 1 класс:</vt:lpstr>
      <vt:lpstr> Перечень документов для зачисления в 1 класс: </vt:lpstr>
      <vt:lpstr>Документы для зачисления в 1 класс: </vt:lpstr>
      <vt:lpstr> Прием документов для зачисления в 1 класс : </vt:lpstr>
      <vt:lpstr> C 1 апреля 2025 г. изменились требования к приему иностранных граждан </vt:lpstr>
      <vt:lpstr> Особенности зачисления в 1 класс: </vt:lpstr>
      <vt:lpstr> Приказ о зачислении в 1 класс: </vt:lpstr>
      <vt:lpstr> Особенности зачисления в 1 класс: </vt:lpstr>
      <vt:lpstr>Отказ в приеме в 1 класс: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подачи документов для поступления в школу</dc:title>
  <dc:creator>алексей петров</dc:creator>
  <cp:lastModifiedBy>Пользователь</cp:lastModifiedBy>
  <cp:revision>54</cp:revision>
  <cp:lastPrinted>2023-03-07T09:26:44Z</cp:lastPrinted>
  <dcterms:created xsi:type="dcterms:W3CDTF">2022-12-02T17:55:31Z</dcterms:created>
  <dcterms:modified xsi:type="dcterms:W3CDTF">2025-03-19T20:50:18Z</dcterms:modified>
</cp:coreProperties>
</file>